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79552-851F-4109-AB88-488B2BD13C2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5B612-C82D-4D70-AC03-D69F633CE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5B612-C82D-4D70-AC03-D69F633CE1B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D64C-F7CB-4871-83C0-8C4FB8A892E3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6CC97-039B-4952-841F-BF1C5D4ED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0;&#1076;&#1084;&#1080;&#1085;\Desktop\07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animashky.ru/flist/obsport/17/31.gif" TargetMode="External"/><Relationship Id="rId3" Type="http://schemas.openxmlformats.org/officeDocument/2006/relationships/hyperlink" Target="http://nnm.ru/blogs/truefan/o-sport-ty-mir/" TargetMode="External"/><Relationship Id="rId7" Type="http://schemas.openxmlformats.org/officeDocument/2006/relationships/hyperlink" Target="http://www.cs.ucl.ac.uk/staff/a.beeharee/images/running_athlete.gif" TargetMode="External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rt-apple.ru/displayimage.php?album=73&amp;pos=2" TargetMode="External"/><Relationship Id="rId11" Type="http://schemas.openxmlformats.org/officeDocument/2006/relationships/hyperlink" Target="http://animashky.ru/flist/obsport/15/5.gif" TargetMode="External"/><Relationship Id="rId5" Type="http://schemas.openxmlformats.org/officeDocument/2006/relationships/hyperlink" Target="http://0lik.ru/cliparts/27443-podborka-vektornogo-kliparta-sport.html" TargetMode="External"/><Relationship Id="rId10" Type="http://schemas.openxmlformats.org/officeDocument/2006/relationships/hyperlink" Target="http://animashky.ru/index/0-23?3" TargetMode="External"/><Relationship Id="rId4" Type="http://schemas.openxmlformats.org/officeDocument/2006/relationships/hyperlink" Target="http://900igr.net/kartinki/chelovek/Sport-2.files/008-Mnogie-ljudi-zanimajutsja-sportom-no-dlja-nekotorykh-sport-eto-prizvanie.html" TargetMode="External"/><Relationship Id="rId9" Type="http://schemas.openxmlformats.org/officeDocument/2006/relationships/hyperlink" Target="http://animashky.ru/flist/obsport/17/30.g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Знатоки спорта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733256"/>
            <a:ext cx="6400800" cy="771872"/>
          </a:xfrm>
        </p:spPr>
        <p:txBody>
          <a:bodyPr>
            <a:normAutofit lnSpcReduction="10000"/>
          </a:bodyPr>
          <a:lstStyle/>
          <a:p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Тест .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7 -11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класс.</a:t>
            </a:r>
          </a:p>
          <a:p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Учитель  физической культуры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МАОУ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«СОШ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№31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» 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с. </a:t>
            </a:r>
            <a:r>
              <a:rPr lang="ru-RU" sz="1400" b="1" dirty="0" err="1" smtClean="0">
                <a:solidFill>
                  <a:srgbClr val="3333FF"/>
                </a:solidFill>
                <a:latin typeface="Calibri" pitchFamily="34" charset="0"/>
              </a:rPr>
              <a:t>Ошкуково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endParaRPr lang="ru-RU" sz="1400" b="1" dirty="0" smtClean="0">
              <a:solidFill>
                <a:srgbClr val="3333FF"/>
              </a:solidFill>
              <a:latin typeface="Calibri" pitchFamily="34" charset="0"/>
            </a:endParaRPr>
          </a:p>
          <a:p>
            <a:r>
              <a:rPr lang="ru-RU" sz="1400" b="1" dirty="0" err="1" smtClean="0">
                <a:solidFill>
                  <a:srgbClr val="3333FF"/>
                </a:solidFill>
                <a:latin typeface="Calibri" pitchFamily="34" charset="0"/>
              </a:rPr>
              <a:t>Трошкова</a:t>
            </a:r>
            <a:r>
              <a:rPr lang="ru-RU" sz="1400" b="1" dirty="0" smtClean="0">
                <a:solidFill>
                  <a:srgbClr val="3333FF"/>
                </a:solidFill>
                <a:latin typeface="Calibri" pitchFamily="34" charset="0"/>
              </a:rPr>
              <a:t> И.А.</a:t>
            </a:r>
            <a:endParaRPr lang="ru-RU" sz="1400" b="1" dirty="0" smtClean="0">
              <a:solidFill>
                <a:srgbClr val="3333FF"/>
              </a:solidFill>
              <a:latin typeface="Calibri" pitchFamily="34" charset="0"/>
            </a:endParaRPr>
          </a:p>
          <a:p>
            <a:endParaRPr lang="ru-RU" dirty="0"/>
          </a:p>
        </p:txBody>
      </p:sp>
      <p:pic>
        <p:nvPicPr>
          <p:cNvPr id="1027" name="Picture 3" descr="C:\Users\Админ\Desktop\Новая папка (3)\illustration~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2492896"/>
            <a:ext cx="3096344" cy="3096344"/>
          </a:xfrm>
          <a:prstGeom prst="rect">
            <a:avLst/>
          </a:prstGeom>
          <a:noFill/>
        </p:spPr>
      </p:pic>
      <p:pic>
        <p:nvPicPr>
          <p:cNvPr id="8" name="0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244408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85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3333FF"/>
                </a:solidFill>
              </a:rPr>
              <a:t>Пионербол – подводящая игра:</a:t>
            </a:r>
            <a:endParaRPr lang="ru-RU" b="1" dirty="0">
              <a:solidFill>
                <a:srgbClr val="3333FF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5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6" name="Овальная выноска 5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8" name="Овальная выноска 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1331640" y="1988840"/>
            <a:ext cx="18816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а) к баскетболу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2852936"/>
            <a:ext cx="18943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 б) к волейболу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1988840"/>
            <a:ext cx="30729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 в) к настольному теннису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40152" y="2780928"/>
            <a:ext cx="15740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 г) к футболу</a:t>
            </a:r>
            <a:endParaRPr lang="ru-RU" sz="2000" b="1" dirty="0">
              <a:solidFill>
                <a:srgbClr val="3333FF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pic>
          <p:nvPicPr>
            <p:cNvPr id="17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16" name="Овальная выноска 15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pic>
          <p:nvPicPr>
            <p:cNvPr id="1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20" name="Овальная выноска 19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pic>
        <p:nvPicPr>
          <p:cNvPr id="6147" name="Picture 3" descr="C:\Users\Админ\Desktop\30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988840"/>
            <a:ext cx="104775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Основным способом передвижения на лыжах является: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5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6" name="Овальная выноска 5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8" name="Овальная выноска 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1187624" y="1844824"/>
            <a:ext cx="40311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а) попеременный </a:t>
            </a:r>
            <a:r>
              <a:rPr lang="ru-RU" sz="2000" b="1" dirty="0" err="1" smtClean="0">
                <a:solidFill>
                  <a:srgbClr val="3333FF"/>
                </a:solidFill>
              </a:rPr>
              <a:t>бесшажный</a:t>
            </a:r>
            <a:r>
              <a:rPr lang="ru-RU" sz="2000" b="1" dirty="0" smtClean="0">
                <a:solidFill>
                  <a:srgbClr val="3333FF"/>
                </a:solidFill>
              </a:rPr>
              <a:t> ход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2420888"/>
            <a:ext cx="42251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б) попеременный </a:t>
            </a:r>
            <a:r>
              <a:rPr lang="ru-RU" sz="2000" b="1" dirty="0" err="1" smtClean="0">
                <a:solidFill>
                  <a:srgbClr val="3333FF"/>
                </a:solidFill>
              </a:rPr>
              <a:t>одношажный</a:t>
            </a:r>
            <a:r>
              <a:rPr lang="ru-RU" sz="2000" b="1" dirty="0" smtClean="0">
                <a:solidFill>
                  <a:srgbClr val="3333FF"/>
                </a:solidFill>
              </a:rPr>
              <a:t> ход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068960"/>
            <a:ext cx="4172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в) попеременный </a:t>
            </a:r>
            <a:r>
              <a:rPr lang="ru-RU" sz="2000" b="1" dirty="0" err="1" smtClean="0">
                <a:solidFill>
                  <a:srgbClr val="3333FF"/>
                </a:solidFill>
              </a:rPr>
              <a:t>двухшажный</a:t>
            </a:r>
            <a:r>
              <a:rPr lang="ru-RU" sz="2000" b="1" dirty="0" smtClean="0">
                <a:solidFill>
                  <a:srgbClr val="3333FF"/>
                </a:solidFill>
              </a:rPr>
              <a:t> ход</a:t>
            </a:r>
            <a:endParaRPr lang="ru-RU" sz="2000" b="1" dirty="0">
              <a:solidFill>
                <a:srgbClr val="3333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3789040"/>
            <a:ext cx="43476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3333FF"/>
                </a:solidFill>
              </a:rPr>
              <a:t>г) одновременно-попеременный ход</a:t>
            </a:r>
            <a:endParaRPr lang="ru-RU" sz="2000" b="1" dirty="0">
              <a:solidFill>
                <a:srgbClr val="3333FF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251520" y="4797152"/>
            <a:ext cx="3759100" cy="1481698"/>
            <a:chOff x="899592" y="4725144"/>
            <a:chExt cx="3759100" cy="1481698"/>
          </a:xfrm>
        </p:grpSpPr>
        <p:pic>
          <p:nvPicPr>
            <p:cNvPr id="18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17" name="Овальная выноска 16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0" y="4797152"/>
            <a:ext cx="4176464" cy="1584176"/>
            <a:chOff x="899592" y="4725144"/>
            <a:chExt cx="3759100" cy="1409690"/>
          </a:xfrm>
        </p:grpSpPr>
        <p:pic>
          <p:nvPicPr>
            <p:cNvPr id="21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797152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20" name="Овальная выноска 19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pic>
        <p:nvPicPr>
          <p:cNvPr id="10243" name="Picture 3" descr="D:\анимация\люди\people07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508104" y="1844824"/>
            <a:ext cx="2476855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Остановка для отдыха в походе называется:</a:t>
            </a:r>
            <a:endParaRPr lang="ru-RU" b="1" dirty="0">
              <a:solidFill>
                <a:srgbClr val="3333FF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5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6" name="Овальная выноска 5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8" name="Овальная выноска 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1619672" y="1988840"/>
            <a:ext cx="15359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стоянка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2708920"/>
            <a:ext cx="1423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ночлег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28184" y="2060848"/>
            <a:ext cx="1468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в) причал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28184" y="2780928"/>
            <a:ext cx="1426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г) привал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79512" y="4869160"/>
            <a:ext cx="3759100" cy="1481698"/>
            <a:chOff x="899592" y="4725144"/>
            <a:chExt cx="3759100" cy="1481698"/>
          </a:xfrm>
        </p:grpSpPr>
        <p:pic>
          <p:nvPicPr>
            <p:cNvPr id="17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16" name="Овальная выноска 15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pic>
          <p:nvPicPr>
            <p:cNvPr id="20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19" name="Овальная выноска 18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pic>
        <p:nvPicPr>
          <p:cNvPr id="11266" name="Picture 2" descr="D:\анимация\люди\2411319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1484784"/>
            <a:ext cx="2260779" cy="3161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1691680" cy="778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ресурсы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88640"/>
            <a:ext cx="7499176" cy="4525963"/>
          </a:xfrm>
        </p:spPr>
        <p:txBody>
          <a:bodyPr>
            <a:normAutofit/>
          </a:bodyPr>
          <a:lstStyle/>
          <a:p>
            <a:r>
              <a:rPr lang="ru-RU" sz="1200" u="sng" dirty="0">
                <a:hlinkClick r:id="rId3"/>
              </a:rPr>
              <a:t>http://nnm.ru/blogs/truefan/o-sport-ty-mir/</a:t>
            </a:r>
            <a:endParaRPr lang="ru-RU" sz="1200" dirty="0"/>
          </a:p>
          <a:p>
            <a:r>
              <a:rPr lang="ru-RU" sz="1200" u="sng" dirty="0">
                <a:hlinkClick r:id="rId4"/>
              </a:rPr>
              <a:t>http://900igr.net/kartinki/chelovek/Sport-2.files/008-Mnogie-ljudi-zanimajutsja-sportom-no-dlja-nekotorykh-sport-eto-prizvanie.html</a:t>
            </a:r>
            <a:endParaRPr lang="ru-RU" sz="1200" dirty="0"/>
          </a:p>
          <a:p>
            <a:r>
              <a:rPr lang="ru-RU" sz="1200" dirty="0">
                <a:hlinkClick r:id="rId5"/>
              </a:rPr>
              <a:t>http://</a:t>
            </a:r>
            <a:r>
              <a:rPr lang="ru-RU" sz="1200" dirty="0" smtClean="0">
                <a:hlinkClick r:id="rId5"/>
              </a:rPr>
              <a:t>0lik.ru/cliparts/27443-podborka-vektornogo-kliparta-sport.html</a:t>
            </a:r>
            <a:endParaRPr lang="ru-RU" sz="1200" dirty="0"/>
          </a:p>
          <a:p>
            <a:r>
              <a:rPr lang="en-US" sz="1200" dirty="0" smtClean="0">
                <a:hlinkClick r:id="rId6"/>
              </a:rPr>
              <a:t>http://art-apple.ru/displayimage.php?album=73&amp;pos=2</a:t>
            </a:r>
            <a:endParaRPr lang="ru-RU" sz="1200" dirty="0" smtClean="0"/>
          </a:p>
          <a:p>
            <a:r>
              <a:rPr lang="en-US" sz="1200" dirty="0" smtClean="0">
                <a:hlinkClick r:id="rId7"/>
              </a:rPr>
              <a:t>http://www.cs.ucl.ac.uk/staff/a.beeharee/images/running_athlete.gif</a:t>
            </a:r>
            <a:endParaRPr lang="ru-RU" sz="1200" dirty="0" smtClean="0"/>
          </a:p>
          <a:p>
            <a:r>
              <a:rPr lang="en-US" sz="1200" dirty="0" smtClean="0">
                <a:hlinkClick r:id="rId8"/>
              </a:rPr>
              <a:t>http://animashky.ru/flist/obsport/17/31.gif</a:t>
            </a:r>
            <a:endParaRPr lang="ru-RU" sz="1200" dirty="0" smtClean="0"/>
          </a:p>
          <a:p>
            <a:r>
              <a:rPr lang="en-US" sz="1200" dirty="0" smtClean="0">
                <a:hlinkClick r:id="rId9"/>
              </a:rPr>
              <a:t>http://animashky.ru/flist/obsport/17/30.gif</a:t>
            </a:r>
            <a:endParaRPr lang="ru-RU" sz="1200" dirty="0" smtClean="0"/>
          </a:p>
          <a:p>
            <a:r>
              <a:rPr lang="en-US" sz="1200" dirty="0" smtClean="0">
                <a:hlinkClick r:id="rId10"/>
              </a:rPr>
              <a:t>http://animashky.ru/index/0-23?3</a:t>
            </a:r>
            <a:endParaRPr lang="ru-RU" sz="1200" dirty="0" smtClean="0"/>
          </a:p>
          <a:p>
            <a:r>
              <a:rPr lang="en-US" sz="1200" dirty="0" smtClean="0">
                <a:hlinkClick r:id="rId11"/>
              </a:rPr>
              <a:t>http://animashky.ru/flist/obsport/15/5.gif</a:t>
            </a:r>
            <a:endParaRPr lang="ru-RU" sz="12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</p:txBody>
      </p:sp>
      <p:pic>
        <p:nvPicPr>
          <p:cNvPr id="4" name="Picture 2" descr="D:\великолепные клипарты\спорт\CX0001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31840" y="2708920"/>
            <a:ext cx="2448272" cy="3769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333FF"/>
                </a:solidFill>
              </a:rPr>
              <a:t>Упражнения, где сочетаются быстрота и сила, называются: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4077072"/>
            <a:ext cx="3528392" cy="461665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г</a:t>
            </a:r>
            <a:r>
              <a:rPr lang="ru-RU" sz="2400" b="1" dirty="0">
                <a:solidFill>
                  <a:srgbClr val="3333FF"/>
                </a:solidFill>
              </a:rPr>
              <a:t>) </a:t>
            </a:r>
            <a:r>
              <a:rPr lang="ru-RU" sz="2400" b="1" dirty="0" smtClean="0">
                <a:solidFill>
                  <a:srgbClr val="3333FF"/>
                </a:solidFill>
              </a:rPr>
              <a:t>групповыми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1628800"/>
            <a:ext cx="3456384" cy="461665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</a:t>
            </a:r>
            <a:r>
              <a:rPr lang="ru-RU" sz="2400" b="1" dirty="0" err="1" smtClean="0">
                <a:solidFill>
                  <a:srgbClr val="3333FF"/>
                </a:solidFill>
              </a:rPr>
              <a:t>общеразвивающими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59832" y="2420888"/>
            <a:ext cx="3512500" cy="461665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собственно-силовыми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3212976"/>
            <a:ext cx="3528392" cy="461665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в) скоростно-силовыми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2054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3" name="Овальная выноска 12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1" name="Овальная выноска 10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053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19" name="Группа 18"/>
          <p:cNvGrpSpPr/>
          <p:nvPr/>
        </p:nvGrpSpPr>
        <p:grpSpPr>
          <a:xfrm>
            <a:off x="251520" y="4725144"/>
            <a:ext cx="3759100" cy="1481698"/>
            <a:chOff x="899592" y="4725144"/>
            <a:chExt cx="3759100" cy="1481698"/>
          </a:xfrm>
        </p:grpSpPr>
        <p:sp>
          <p:nvSpPr>
            <p:cNvPr id="20" name="Овальная выноска 19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1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2" name="Группа 21"/>
          <p:cNvGrpSpPr/>
          <p:nvPr/>
        </p:nvGrpSpPr>
        <p:grpSpPr>
          <a:xfrm>
            <a:off x="251520" y="4725144"/>
            <a:ext cx="3759100" cy="1481698"/>
            <a:chOff x="899592" y="4725144"/>
            <a:chExt cx="3759100" cy="1481698"/>
          </a:xfrm>
        </p:grpSpPr>
        <p:sp>
          <p:nvSpPr>
            <p:cNvPr id="23" name="Овальная выноска 22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4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С низкого старта бегают: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484784"/>
            <a:ext cx="36373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на короткие дистанции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2204864"/>
            <a:ext cx="352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на средние дистанции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3068960"/>
            <a:ext cx="3690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в) на длинные дистанции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3717032"/>
            <a:ext cx="1415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г) кроссы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16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7" name="Овальная выноска 16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11560" y="5085184"/>
            <a:ext cx="3327052" cy="1193666"/>
            <a:chOff x="638567" y="4725144"/>
            <a:chExt cx="4020125" cy="1481698"/>
          </a:xfrm>
        </p:grpSpPr>
        <p:sp>
          <p:nvSpPr>
            <p:cNvPr id="19" name="Овальная выноска 18"/>
            <p:cNvSpPr/>
            <p:nvPr/>
          </p:nvSpPr>
          <p:spPr>
            <a:xfrm flipH="1">
              <a:off x="638567" y="4725144"/>
              <a:ext cx="2061225" cy="792087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0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1" name="Группа 20"/>
          <p:cNvGrpSpPr/>
          <p:nvPr/>
        </p:nvGrpSpPr>
        <p:grpSpPr>
          <a:xfrm>
            <a:off x="611560" y="5085184"/>
            <a:ext cx="3327052" cy="1193666"/>
            <a:chOff x="638567" y="4725144"/>
            <a:chExt cx="4020125" cy="1481698"/>
          </a:xfrm>
        </p:grpSpPr>
        <p:sp>
          <p:nvSpPr>
            <p:cNvPr id="22" name="Овальная выноска 21"/>
            <p:cNvSpPr/>
            <p:nvPr/>
          </p:nvSpPr>
          <p:spPr>
            <a:xfrm flipH="1">
              <a:off x="638567" y="4725144"/>
              <a:ext cx="2061225" cy="792087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3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4" name="Группа 23"/>
          <p:cNvGrpSpPr/>
          <p:nvPr/>
        </p:nvGrpSpPr>
        <p:grpSpPr>
          <a:xfrm>
            <a:off x="611560" y="5085184"/>
            <a:ext cx="3327052" cy="1193666"/>
            <a:chOff x="638567" y="4725144"/>
            <a:chExt cx="4020125" cy="1481698"/>
          </a:xfrm>
        </p:grpSpPr>
        <p:sp>
          <p:nvSpPr>
            <p:cNvPr id="25" name="Овальная выноска 24"/>
            <p:cNvSpPr/>
            <p:nvPr/>
          </p:nvSpPr>
          <p:spPr>
            <a:xfrm flipH="1">
              <a:off x="638567" y="4725144"/>
              <a:ext cx="2061225" cy="792087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6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 r="35100"/>
          <a:stretch>
            <a:fillRect/>
          </a:stretch>
        </p:blipFill>
        <p:spPr bwMode="auto">
          <a:xfrm>
            <a:off x="323528" y="0"/>
            <a:ext cx="93610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Бег на длинные дистанции развивает:</a:t>
            </a:r>
            <a:endParaRPr lang="ru-RU" b="1" dirty="0">
              <a:solidFill>
                <a:srgbClr val="3333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700808"/>
            <a:ext cx="1658980" cy="461665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гибкость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420888"/>
            <a:ext cx="1705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ловкость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80112" y="1844824"/>
            <a:ext cx="1728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в) быстроту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2564904"/>
            <a:ext cx="2412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г) выносливость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16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7" name="Овальная выноска 16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9" name="Овальная выноска 18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0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1" name="Группа 20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22" name="Овальная выноска 21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3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4" name="Группа 23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25" name="Овальная выноска 24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6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1988840"/>
            <a:ext cx="18097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Бег по пересеченной местности называется:</a:t>
            </a:r>
            <a:endParaRPr lang="ru-RU" b="1" dirty="0">
              <a:solidFill>
                <a:srgbClr val="3333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916832"/>
            <a:ext cx="1933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стипль-чез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2924944"/>
            <a:ext cx="23198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марш-бросок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1988840"/>
            <a:ext cx="1308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в) кросс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2924944"/>
            <a:ext cx="14714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г) конкур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10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1" name="Овальная выноска 10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3" name="Овальная выноска 12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4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15" name="Группа 14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6" name="Овальная выноска 15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7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18" name="Группа 17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9" name="Овальная выноска 18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0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1772816"/>
            <a:ext cx="868955" cy="22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Туфли для бега называются: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204864"/>
            <a:ext cx="1199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кеды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2996952"/>
            <a:ext cx="1484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пуанты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6136" y="2348880"/>
            <a:ext cx="14366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в) чешки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2996952"/>
            <a:ext cx="1741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г) шиповки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10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1" name="Овальная выноска 10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3" name="Овальная выноска 12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4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3074" name="Picture 2" descr="C:\Users\Админ\Desktop\Новая папка (3)\7d6dd3ab3d.jpg"/>
          <p:cNvPicPr>
            <a:picLocks noChangeAspect="1" noChangeArrowheads="1"/>
          </p:cNvPicPr>
          <p:nvPr/>
        </p:nvPicPr>
        <p:blipFill>
          <a:blip r:embed="rId5" cstate="print"/>
          <a:srcRect t="14573" b="12560"/>
          <a:stretch>
            <a:fillRect/>
          </a:stretch>
        </p:blipFill>
        <p:spPr bwMode="auto">
          <a:xfrm>
            <a:off x="3419872" y="1988840"/>
            <a:ext cx="2143126" cy="1440160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251520" y="4797152"/>
            <a:ext cx="3759100" cy="1481698"/>
            <a:chOff x="899592" y="4725144"/>
            <a:chExt cx="3759100" cy="1481698"/>
          </a:xfrm>
        </p:grpSpPr>
        <p:sp>
          <p:nvSpPr>
            <p:cNvPr id="17" name="Овальная выноска 16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8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19" name="Группа 18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20" name="Овальная выноска 19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1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3333FF"/>
                </a:solidFill>
              </a:rPr>
              <a:t>Размеры волейбольной площадки составляют: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772816"/>
            <a:ext cx="1242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6х9 м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924944"/>
            <a:ext cx="1478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б) 9х12 м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1844824"/>
            <a:ext cx="14670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в) 8х16 м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2924944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г) 9х18 м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10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11" name="Овальная выноска 10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3" name="Овальная выноска 12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4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4098" name="Picture 2" descr="D:\МоиФильмы\вадик\хоккей\Team\volybal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1484784"/>
            <a:ext cx="2374824" cy="2448272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7" name="Овальная выноска 16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8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19" name="Группа 18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20" name="Овальная выноска 19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1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Продолжительность одной четверти в баскетболе: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5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6" name="Овальная выноска 5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8" name="Овальная выноска 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pic>
        <p:nvPicPr>
          <p:cNvPr id="7170" name="Picture 2" descr="D:\МоиФильмы\вадик\Новая папка (4)\sporta-99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1916832"/>
            <a:ext cx="1980220" cy="216024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619672" y="1988840"/>
            <a:ext cx="1441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10 мин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2708920"/>
            <a:ext cx="1452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б) 15 мин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28184" y="2060848"/>
            <a:ext cx="1441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в) 20 мин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184" y="2780928"/>
            <a:ext cx="14670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г) 25 мин</a:t>
            </a:r>
            <a:endParaRPr lang="ru-RU" sz="2400" b="1" dirty="0">
              <a:solidFill>
                <a:srgbClr val="3333FF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79512" y="4797152"/>
            <a:ext cx="3750716" cy="1473314"/>
            <a:chOff x="899592" y="4725144"/>
            <a:chExt cx="3750716" cy="1473314"/>
          </a:xfrm>
        </p:grpSpPr>
        <p:pic>
          <p:nvPicPr>
            <p:cNvPr id="18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7472" y="4860776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17" name="Овальная выноска 16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79512" y="4797152"/>
            <a:ext cx="3750716" cy="1473314"/>
            <a:chOff x="899592" y="4725144"/>
            <a:chExt cx="3750716" cy="1473314"/>
          </a:xfrm>
        </p:grpSpPr>
        <p:pic>
          <p:nvPicPr>
            <p:cNvPr id="20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67472" y="4860776"/>
              <a:ext cx="1382836" cy="1337682"/>
            </a:xfrm>
            <a:prstGeom prst="rect">
              <a:avLst/>
            </a:prstGeom>
            <a:noFill/>
          </p:spPr>
        </p:pic>
        <p:sp>
          <p:nvSpPr>
            <p:cNvPr id="21" name="Овальная выноска 20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FF"/>
                </a:solidFill>
              </a:rPr>
              <a:t>В баскетболе запрещены: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499992" y="4869160"/>
            <a:ext cx="3814824" cy="1536674"/>
            <a:chOff x="4499992" y="4858768"/>
            <a:chExt cx="3814824" cy="1536674"/>
          </a:xfrm>
        </p:grpSpPr>
        <p:pic>
          <p:nvPicPr>
            <p:cNvPr id="5" name="Picture 6" descr="D:\МоиФильмы\вадик\Новая папка (4)\ууу - копия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499992" y="4858768"/>
              <a:ext cx="1656184" cy="1536674"/>
            </a:xfrm>
            <a:prstGeom prst="rect">
              <a:avLst/>
            </a:prstGeom>
            <a:noFill/>
          </p:spPr>
        </p:pic>
        <p:sp>
          <p:nvSpPr>
            <p:cNvPr id="6" name="Овальная выноска 5"/>
            <p:cNvSpPr/>
            <p:nvPr/>
          </p:nvSpPr>
          <p:spPr>
            <a:xfrm>
              <a:off x="6660232" y="5085184"/>
              <a:ext cx="1654584" cy="787021"/>
            </a:xfrm>
            <a:prstGeom prst="wedgeEllipseCallout">
              <a:avLst>
                <a:gd name="adj1" fmla="val -113672"/>
                <a:gd name="adj2" fmla="val 3617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отлично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8" name="Овальная выноска 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1043608" y="1268760"/>
            <a:ext cx="21685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а) игра руками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43608" y="1844824"/>
            <a:ext cx="2233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б) игра ногами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52120" y="1340768"/>
            <a:ext cx="29157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в) игра под кольцом</a:t>
            </a:r>
            <a:endParaRPr lang="ru-RU" sz="2400" b="1" dirty="0">
              <a:solidFill>
                <a:srgbClr val="3333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52120" y="1988840"/>
            <a:ext cx="2719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3333FF"/>
                </a:solidFill>
              </a:rPr>
              <a:t> г) броски в кольцо</a:t>
            </a:r>
            <a:endParaRPr lang="ru-RU" sz="2400" b="1" dirty="0">
              <a:solidFill>
                <a:srgbClr val="3333FF"/>
              </a:solidFill>
            </a:endParaRPr>
          </a:p>
        </p:txBody>
      </p:sp>
      <p:pic>
        <p:nvPicPr>
          <p:cNvPr id="16" name="Picture 5" descr="D:\великолепные клипарты\спорт\256869f5b29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556792"/>
            <a:ext cx="2160240" cy="2705024"/>
          </a:xfrm>
          <a:prstGeom prst="rect">
            <a:avLst/>
          </a:prstGeom>
          <a:noFill/>
        </p:spPr>
      </p:pic>
      <p:grpSp>
        <p:nvGrpSpPr>
          <p:cNvPr id="17" name="Группа 16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18" name="Овальная выноска 17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19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  <p:grpSp>
        <p:nvGrpSpPr>
          <p:cNvPr id="20" name="Группа 19"/>
          <p:cNvGrpSpPr/>
          <p:nvPr/>
        </p:nvGrpSpPr>
        <p:grpSpPr>
          <a:xfrm>
            <a:off x="179512" y="4797152"/>
            <a:ext cx="3759100" cy="1481698"/>
            <a:chOff x="899592" y="4725144"/>
            <a:chExt cx="3759100" cy="1481698"/>
          </a:xfrm>
        </p:grpSpPr>
        <p:sp>
          <p:nvSpPr>
            <p:cNvPr id="21" name="Овальная выноска 20"/>
            <p:cNvSpPr/>
            <p:nvPr/>
          </p:nvSpPr>
          <p:spPr>
            <a:xfrm flipH="1">
              <a:off x="899592" y="4725144"/>
              <a:ext cx="1800200" cy="792088"/>
            </a:xfrm>
            <a:prstGeom prst="wedgeEllipseCallout">
              <a:avLst>
                <a:gd name="adj1" fmla="val -113882"/>
                <a:gd name="adj2" fmla="val 7280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ошибочка</a:t>
              </a:r>
              <a:endParaRPr lang="ru-RU" b="1" dirty="0"/>
            </a:p>
          </p:txBody>
        </p:sp>
        <p:pic>
          <p:nvPicPr>
            <p:cNvPr id="22" name="Picture 5" descr="D:\МоиФильмы\вадик\Новая папка (4)\ууу - копия (2) - копия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5856" y="4869160"/>
              <a:ext cx="1382836" cy="133768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354</Words>
  <Application>Microsoft Office PowerPoint</Application>
  <PresentationFormat>Экран (4:3)</PresentationFormat>
  <Paragraphs>128</Paragraphs>
  <Slides>13</Slides>
  <Notes>13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Знатоки спорта</vt:lpstr>
      <vt:lpstr>Упражнения, где сочетаются быстрота и сила, называются:</vt:lpstr>
      <vt:lpstr>С низкого старта бегают: </vt:lpstr>
      <vt:lpstr>Бег на длинные дистанции развивает:</vt:lpstr>
      <vt:lpstr>Бег по пересеченной местности называется:</vt:lpstr>
      <vt:lpstr>Туфли для бега называются: </vt:lpstr>
      <vt:lpstr>Размеры волейбольной площадки составляют: </vt:lpstr>
      <vt:lpstr>Продолжительность одной четверти в баскетболе: </vt:lpstr>
      <vt:lpstr>В баскетболе запрещены: </vt:lpstr>
      <vt:lpstr>Пионербол – подводящая игра:</vt:lpstr>
      <vt:lpstr>Основным способом передвижения на лыжах является: </vt:lpstr>
      <vt:lpstr>Остановка для отдыха в походе называется:</vt:lpstr>
      <vt:lpstr>ресурсы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Знатоки спорта</dc:title>
  <dc:creator>Ирина</dc:creator>
  <cp:lastModifiedBy>ирина</cp:lastModifiedBy>
  <cp:revision>20</cp:revision>
  <dcterms:created xsi:type="dcterms:W3CDTF">2011-11-19T07:14:34Z</dcterms:created>
  <dcterms:modified xsi:type="dcterms:W3CDTF">2017-12-06T12:08:45Z</dcterms:modified>
</cp:coreProperties>
</file>