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66" r:id="rId4"/>
    <p:sldId id="258" r:id="rId5"/>
    <p:sldId id="259" r:id="rId6"/>
    <p:sldId id="260" r:id="rId7"/>
    <p:sldId id="267" r:id="rId8"/>
    <p:sldId id="261" r:id="rId9"/>
    <p:sldId id="262" r:id="rId10"/>
    <p:sldId id="268" r:id="rId11"/>
    <p:sldId id="264" r:id="rId12"/>
    <p:sldId id="269" r:id="rId13"/>
    <p:sldId id="263" r:id="rId14"/>
    <p:sldId id="270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D4F9A99-A5CF-4596-9320-CBE845BC65EC}" type="datetimeFigureOut">
              <a:rPr lang="ru-RU" smtClean="0"/>
              <a:pPr/>
              <a:t>16.12.2020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C5D64995-6B77-4825-99CE-487B72E97C7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908720"/>
            <a:ext cx="7824046" cy="4536504"/>
          </a:xfrm>
        </p:spPr>
        <p:txBody>
          <a:bodyPr>
            <a:noAutofit/>
          </a:bodyPr>
          <a:lstStyle/>
          <a:p>
            <a:pPr algn="ctr"/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ЭКСТРЕМИЗМ</a:t>
            </a:r>
            <a:r>
              <a:rPr lang="ru-RU" sz="24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 (от фр. </a:t>
            </a:r>
            <a:r>
              <a:rPr lang="ru-RU" sz="2400" i="1" dirty="0" err="1">
                <a:solidFill>
                  <a:schemeClr val="bg1"/>
                </a:solidFill>
                <a:latin typeface="+mn-lt"/>
                <a:cs typeface="Times New Roman" pitchFamily="18" charset="0"/>
              </a:rPr>
              <a:t>extremisme</a:t>
            </a:r>
            <a:r>
              <a:rPr lang="ru-RU" sz="24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, от лат. </a:t>
            </a:r>
            <a:r>
              <a:rPr lang="ru-RU" sz="2400" i="1" dirty="0" err="1">
                <a:solidFill>
                  <a:schemeClr val="bg1"/>
                </a:solidFill>
                <a:latin typeface="+mn-lt"/>
                <a:cs typeface="Times New Roman" pitchFamily="18" charset="0"/>
              </a:rPr>
              <a:t>extremus</a:t>
            </a:r>
            <a:r>
              <a:rPr lang="ru-RU" sz="24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> — крайний) — приверженность к крайним </a:t>
            </a:r>
            <a:r>
              <a:rPr lang="ru-RU" sz="2400" i="1" dirty="0" smtClean="0">
                <a:solidFill>
                  <a:schemeClr val="bg1"/>
                </a:solidFill>
                <a:latin typeface="+mn-lt"/>
                <a:cs typeface="Times New Roman" pitchFamily="18" charset="0"/>
              </a:rPr>
              <a:t>взглядам, </a:t>
            </a:r>
            <a:r>
              <a:rPr lang="ru-RU" sz="2400" i="1" dirty="0" smtClean="0">
                <a:solidFill>
                  <a:schemeClr val="bg1"/>
                </a:solidFill>
                <a:latin typeface="+mn-lt"/>
              </a:rPr>
              <a:t>методам действий (обычно в политике). Экстремизму подвержены как отдельные люди, так и организации, преимущественно политические.</a:t>
            </a:r>
            <a:r>
              <a:rPr lang="ru-RU" sz="24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  <a:t/>
            </a:r>
            <a:br>
              <a:rPr lang="ru-RU" sz="2400" i="1" dirty="0">
                <a:solidFill>
                  <a:schemeClr val="bg1"/>
                </a:solidFill>
                <a:latin typeface="+mn-lt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Сегодня 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экстремистская деятельность создает реальную угрозу жизнедеятельности </a:t>
            </a:r>
            <a:r>
              <a:rPr lang="ru-RU" sz="2400" i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государства</a:t>
            </a:r>
            <a:r>
              <a:rPr lang="ru-RU" sz="2400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посягает на конституционные права и свободы граждан Российской Федерации, общественную безопасность и общественный порядок.</a:t>
            </a:r>
            <a:r>
              <a:rPr lang="ru-RU" sz="2400" i="1" dirty="0">
                <a:latin typeface="Times New Roman" pitchFamily="18" charset="0"/>
                <a:cs typeface="Times New Roman" pitchFamily="18" charset="0"/>
              </a:rPr>
              <a:t> 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 flipV="1">
            <a:off x="7236296" y="5084298"/>
            <a:ext cx="536104" cy="21691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под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260648"/>
            <a:ext cx="7164606" cy="605011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39552" y="764704"/>
            <a:ext cx="8147248" cy="5544656"/>
          </a:xfrm>
        </p:spPr>
        <p:txBody>
          <a:bodyPr>
            <a:noAutofit/>
          </a:bodyPr>
          <a:lstStyle/>
          <a:p>
            <a:pPr algn="just"/>
            <a:r>
              <a:rPr lang="ru-RU" sz="1600" b="1" dirty="0" smtClean="0">
                <a:solidFill>
                  <a:schemeClr val="bg1"/>
                </a:solidFill>
              </a:rPr>
              <a:t>Основные признаки того, что подросток начинает подпадать под влияние экстремистской идеологии:</a:t>
            </a:r>
            <a:endParaRPr lang="ru-RU" sz="1600" dirty="0" smtClean="0">
              <a:solidFill>
                <a:schemeClr val="bg1"/>
              </a:solidFill>
            </a:endParaRP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-его манера поведения становится значительно более резкой и грубой, прогрессирует ненормативная либо жаргонная лексика;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-резко изменяется стиль одежды и внешнего вида, соответствуя правилам определенной субкультуры;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-на компьютере оказывается много сохраненных ссылок или файлов с текстами, роликами или изображениями </a:t>
            </a:r>
            <a:r>
              <a:rPr lang="ru-RU" sz="1600" dirty="0" err="1" smtClean="0">
                <a:solidFill>
                  <a:schemeClr val="bg1"/>
                </a:solidFill>
              </a:rPr>
              <a:t>экстремистко-политического</a:t>
            </a:r>
            <a:r>
              <a:rPr lang="ru-RU" sz="1600" dirty="0" smtClean="0">
                <a:solidFill>
                  <a:schemeClr val="bg1"/>
                </a:solidFill>
              </a:rPr>
              <a:t> или социально-экстремального содержания;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-в доме появляется непонятная и нетипичная символика или атрибутика (как вариант – нацистская символика), предметы, могущие быть использованы как оружие;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-проводит много времени за компьютером или самообразованием по вопросам, не относящимся к школьному обучению, художественной литературе, фильмам, компьютерным играм;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-повышенное увлечение вредными привычками;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-резкое увеличение числа разговоров на политические и социальные темы, в ходе которых высказываются крайние суждения с признаками нетерпимости;</a:t>
            </a:r>
          </a:p>
          <a:p>
            <a:pPr algn="just"/>
            <a:r>
              <a:rPr lang="ru-RU" sz="1600" dirty="0" smtClean="0">
                <a:solidFill>
                  <a:schemeClr val="bg1"/>
                </a:solidFill>
              </a:rPr>
              <a:t>- псевдонимы в Интернете, пароли и т.п. носят экстремально-политический характер.</a:t>
            </a:r>
          </a:p>
          <a:p>
            <a:pPr algn="just"/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комп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32656"/>
            <a:ext cx="8062145" cy="537793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19256" cy="619416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chemeClr val="bg1"/>
                </a:solidFill>
              </a:rPr>
              <a:t>Несколько простых правил, которые помогут существенно снизить риск попадания вашего ребенка под влияние пропаганды экстремистов:</a:t>
            </a:r>
            <a:endParaRPr lang="ru-RU" dirty="0" smtClean="0">
              <a:solidFill>
                <a:schemeClr val="bg1"/>
              </a:solidFill>
            </a:endParaRPr>
          </a:p>
          <a:p>
            <a:r>
              <a:rPr lang="ru-RU" dirty="0" smtClean="0">
                <a:solidFill>
                  <a:schemeClr val="bg1"/>
                </a:solidFill>
              </a:rPr>
              <a:t>-Разговаривайте с ребенком.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-Учитесь слушать и понимать ребёнка.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-Не запугивайте ребёнка, не угрожайте, не прибегайте к насилию.  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-Обеспечьте досуг ребенка.</a:t>
            </a:r>
          </a:p>
          <a:p>
            <a:r>
              <a:rPr lang="ru-RU" dirty="0" smtClean="0">
                <a:solidFill>
                  <a:schemeClr val="bg1"/>
                </a:solidFill>
              </a:rPr>
              <a:t>-Контролируйте информацию, которую получает ребенок.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реб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260648"/>
            <a:ext cx="6239767" cy="623976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980728"/>
            <a:ext cx="8291264" cy="5328632"/>
          </a:xfrm>
        </p:spPr>
        <p:txBody>
          <a:bodyPr>
            <a:normAutofit fontScale="47500" lnSpcReduction="20000"/>
          </a:bodyPr>
          <a:lstStyle/>
          <a:p>
            <a:pPr algn="just"/>
            <a:r>
              <a:rPr lang="ru-RU" b="1" i="1" dirty="0" smtClean="0">
                <a:solidFill>
                  <a:schemeClr val="bg1"/>
                </a:solidFill>
              </a:rPr>
              <a:t>      </a:t>
            </a:r>
            <a:r>
              <a:rPr lang="ru-RU" sz="3800" b="1" i="1" dirty="0" smtClean="0">
                <a:solidFill>
                  <a:schemeClr val="bg1"/>
                </a:solidFill>
              </a:rPr>
              <a:t>В соответствии со ст. 3 Федерального закона «О противодействии экстремистской деятельности» основными направлениями противодействия этой деятельности являются:</a:t>
            </a:r>
          </a:p>
          <a:p>
            <a:pPr algn="just"/>
            <a:r>
              <a:rPr lang="ru-RU" sz="3800" b="1" i="1" dirty="0" smtClean="0">
                <a:solidFill>
                  <a:schemeClr val="bg1"/>
                </a:solidFill>
              </a:rPr>
              <a:t>1) принятие профилактических мер, направленных на предупреждение экстремистской деятельности;</a:t>
            </a:r>
          </a:p>
          <a:p>
            <a:pPr algn="just"/>
            <a:r>
              <a:rPr lang="ru-RU" sz="3800" b="1" i="1" dirty="0" smtClean="0">
                <a:solidFill>
                  <a:schemeClr val="bg1"/>
                </a:solidFill>
              </a:rPr>
              <a:t> 2) выявление, предупреждение и пресечение экстремистской деятельности общественных и религиозных объединений, иных организаций, физических лиц; </a:t>
            </a:r>
          </a:p>
          <a:p>
            <a:pPr algn="just"/>
            <a:r>
              <a:rPr lang="ru-RU" sz="3800" b="1" i="1" dirty="0" smtClean="0">
                <a:solidFill>
                  <a:schemeClr val="bg1"/>
                </a:solidFill>
              </a:rPr>
              <a:t>3) проведение комплексных мероприятий по формированию правовой культуры в молодежной среде;     </a:t>
            </a:r>
          </a:p>
          <a:p>
            <a:pPr algn="just"/>
            <a:r>
              <a:rPr lang="ru-RU" sz="3800" b="1" i="1" dirty="0" smtClean="0">
                <a:solidFill>
                  <a:schemeClr val="bg1"/>
                </a:solidFill>
              </a:rPr>
              <a:t>4) воспитание у молодежи толерантного мировоззрения, терпимого отношения ко всем людям, вне зависимости от их национальности, религии, социального, имущественного положения и иных обстоятельств;                      </a:t>
            </a:r>
          </a:p>
          <a:p>
            <a:pPr algn="just"/>
            <a:r>
              <a:rPr lang="ru-RU" sz="3800" b="1" i="1" dirty="0" smtClean="0">
                <a:solidFill>
                  <a:schemeClr val="bg1"/>
                </a:solidFill>
              </a:rPr>
              <a:t>5) увеличение количества занимающихся в отделениях доп. образования.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экстр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11560" y="332656"/>
            <a:ext cx="7783988" cy="597810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19256" cy="6194160"/>
          </a:xfrm>
        </p:spPr>
        <p:txBody>
          <a:bodyPr>
            <a:normAutofit fontScale="62500" lnSpcReduction="20000"/>
          </a:bodyPr>
          <a:lstStyle/>
          <a:p>
            <a:pPr algn="just" fontAlgn="base"/>
            <a:r>
              <a:rPr lang="ru-RU" b="1" dirty="0" smtClean="0">
                <a:solidFill>
                  <a:schemeClr val="bg1"/>
                </a:solidFill>
              </a:rPr>
              <a:t>Административная ответственность за проявления экстремизма</a:t>
            </a:r>
            <a:endParaRPr lang="ru-RU" dirty="0" smtClean="0">
              <a:solidFill>
                <a:schemeClr val="bg1"/>
              </a:solidFill>
            </a:endParaRP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Прежде чем начать обсуждение конкретных административных правонарушений, хотелось бы отметить, что административную ответственность несут граждане, достигшие </a:t>
            </a:r>
            <a:r>
              <a:rPr lang="ru-RU" b="1" dirty="0" smtClean="0">
                <a:solidFill>
                  <a:schemeClr val="bg1"/>
                </a:solidFill>
              </a:rPr>
              <a:t>16 лет.</a:t>
            </a:r>
            <a:endParaRPr lang="ru-RU" dirty="0" smtClean="0">
              <a:solidFill>
                <a:schemeClr val="bg1"/>
              </a:solidFill>
            </a:endParaRP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Одним из самых распространенных видов правонарушений является </a:t>
            </a:r>
            <a:r>
              <a:rPr lang="ru-RU" b="1" dirty="0" err="1" smtClean="0">
                <a:solidFill>
                  <a:schemeClr val="bg1"/>
                </a:solidFill>
              </a:rPr>
              <a:t>хулиганство.</a:t>
            </a:r>
            <a:r>
              <a:rPr lang="ru-RU" dirty="0" err="1" smtClean="0">
                <a:solidFill>
                  <a:schemeClr val="bg1"/>
                </a:solidFill>
              </a:rPr>
              <a:t>Причем</a:t>
            </a:r>
            <a:r>
              <a:rPr lang="ru-RU" dirty="0" smtClean="0">
                <a:solidFill>
                  <a:schemeClr val="bg1"/>
                </a:solidFill>
              </a:rPr>
              <a:t> за мелкое хулиганство предусмотрена административная ответственность. За более тяжкое – уголовная.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Разберемся сначала с тем, что такое мелкое хулиганство.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Согласно </a:t>
            </a:r>
            <a:r>
              <a:rPr lang="ru-RU" b="1" dirty="0" smtClean="0">
                <a:solidFill>
                  <a:schemeClr val="bg1"/>
                </a:solidFill>
              </a:rPr>
              <a:t>ст. 20.1 </a:t>
            </a:r>
            <a:r>
              <a:rPr lang="ru-RU" b="1" dirty="0" err="1" smtClean="0">
                <a:solidFill>
                  <a:schemeClr val="bg1"/>
                </a:solidFill>
              </a:rPr>
              <a:t>КоАП</a:t>
            </a:r>
            <a:r>
              <a:rPr lang="ru-RU" b="1" dirty="0" smtClean="0">
                <a:solidFill>
                  <a:schemeClr val="bg1"/>
                </a:solidFill>
              </a:rPr>
              <a:t> РФ</a:t>
            </a:r>
            <a:r>
              <a:rPr lang="ru-RU" dirty="0" smtClean="0">
                <a:solidFill>
                  <a:schemeClr val="bg1"/>
                </a:solidFill>
              </a:rPr>
              <a:t> мелкое хулиганство – это нарушение общественного порядка, которое выражает явное неуважение к обществу. Это может быть: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нецензурная брань в общественных местах;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оскорбительное приставание к гражданам;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уничтожение или повреждение чужого имущества.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Все эти действия влекут за собой: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либо наложение административного штрафа в размере от 500 до 1000 рублей. Штраф может быть увеличен до 2500 рублей, если хулиганство сопровождалось неповиновением законному требованию представителя власти.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либо административный арест на срок до пятнадцати суток.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6048712"/>
          </a:xfrm>
        </p:spPr>
        <p:txBody>
          <a:bodyPr>
            <a:normAutofit fontScale="47500" lnSpcReduction="20000"/>
          </a:bodyPr>
          <a:lstStyle/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Следующим административным правонарушением является </a:t>
            </a:r>
            <a:r>
              <a:rPr lang="ru-RU" b="1" dirty="0" smtClean="0">
                <a:solidFill>
                  <a:schemeClr val="bg1"/>
                </a:solidFill>
              </a:rPr>
              <a:t>пропаганда и публичное демонстрирование нацистской атрибутики или символики</a:t>
            </a:r>
            <a:r>
              <a:rPr lang="ru-RU" dirty="0" smtClean="0">
                <a:solidFill>
                  <a:schemeClr val="bg1"/>
                </a:solidFill>
              </a:rPr>
              <a:t>, предусмотренное ст. </a:t>
            </a:r>
            <a:r>
              <a:rPr lang="ru-RU" b="1" dirty="0" smtClean="0">
                <a:solidFill>
                  <a:schemeClr val="bg1"/>
                </a:solidFill>
              </a:rPr>
              <a:t>20.3 </a:t>
            </a:r>
            <a:r>
              <a:rPr lang="ru-RU" b="1" dirty="0" err="1" smtClean="0">
                <a:solidFill>
                  <a:schemeClr val="bg1"/>
                </a:solidFill>
              </a:rPr>
              <a:t>КоАП</a:t>
            </a:r>
            <a:r>
              <a:rPr lang="ru-RU" b="1" dirty="0" smtClean="0">
                <a:solidFill>
                  <a:schemeClr val="bg1"/>
                </a:solidFill>
              </a:rPr>
              <a:t> РФ</a:t>
            </a:r>
            <a:r>
              <a:rPr lang="ru-RU" i="1" dirty="0" smtClean="0">
                <a:solidFill>
                  <a:schemeClr val="bg1"/>
                </a:solidFill>
              </a:rPr>
              <a:t>. </a:t>
            </a:r>
            <a:r>
              <a:rPr lang="ru-RU" dirty="0" smtClean="0">
                <a:solidFill>
                  <a:schemeClr val="bg1"/>
                </a:solidFill>
              </a:rPr>
              <a:t>Нацистская атрибутика и символика могут включать в себя знамена, значки, атрибуты униформы, иные отличительные знаки, приветствия и приветственные жесты.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Этот запрет связан с тем, что он оскорбляет память о жертвах Великой Отечественной Войны.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За такое нарушение предусмотрен: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либо штраф в размере от 500 до 1000 рублей с конфискацией атрибутики или символики.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либо арест на срок до пятнадцати суток с конфискацией атрибутики или символики.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Изготовление, сбыт нацистской атрибутики или символики влекут за собой ответственность в виде штрафа на граждан в размере от 1000 до 2500 рублей с конфискацией предмета административного правонарушения.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Следующее административное правонарушение – </a:t>
            </a:r>
            <a:r>
              <a:rPr lang="ru-RU" b="1" dirty="0" smtClean="0">
                <a:solidFill>
                  <a:schemeClr val="bg1"/>
                </a:solidFill>
              </a:rPr>
              <a:t>производство и распространение экстремистских материалов (предусмотрено ст. 20.29 </a:t>
            </a:r>
            <a:r>
              <a:rPr lang="ru-RU" b="1" dirty="0" err="1" smtClean="0">
                <a:solidFill>
                  <a:schemeClr val="bg1"/>
                </a:solidFill>
              </a:rPr>
              <a:t>КоАП</a:t>
            </a:r>
            <a:r>
              <a:rPr lang="ru-RU" b="1" dirty="0" smtClean="0">
                <a:solidFill>
                  <a:schemeClr val="bg1"/>
                </a:solidFill>
              </a:rPr>
              <a:t> РФ). </a:t>
            </a:r>
            <a:r>
              <a:rPr lang="ru-RU" dirty="0" smtClean="0">
                <a:solidFill>
                  <a:schemeClr val="bg1"/>
                </a:solidFill>
              </a:rPr>
              <a:t>Экстремистские материалы – это документы либо информация на иных носителях, которые призывают к осуществлению экстремистской деятельности. Сюда относятся: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труды руководителей национал-социалистской рабочей партии Германии, фашистской партии Италии,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публикации, оправдывающие национальное и (или) расовое превосходство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публикации, оправдывающие совершение преступлений против какой-либо этнической, социальной, расовой, национальной или религиозной группы.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Данное правонарушение влечет за собой: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либо наложение штрафа на граждан в размере от 1000 до 3000 рублей с конфискацией указанных материалов.</a:t>
            </a: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либо арест на срок до пятнадцати суток с конфискацией указанных материалов.</a:t>
            </a:r>
          </a:p>
          <a:p>
            <a:pPr algn="just"/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19256" cy="6194160"/>
          </a:xfrm>
        </p:spPr>
        <p:txBody>
          <a:bodyPr>
            <a:normAutofit fontScale="92500"/>
          </a:bodyPr>
          <a:lstStyle/>
          <a:p>
            <a:pPr algn="just" fontAlgn="base"/>
            <a:r>
              <a:rPr lang="ru-RU" b="1" dirty="0" smtClean="0">
                <a:solidFill>
                  <a:schemeClr val="bg1"/>
                </a:solidFill>
              </a:rPr>
              <a:t>Уголовная ответственность за экстремистские преступления.</a:t>
            </a:r>
            <a:endParaRPr lang="ru-RU" dirty="0" smtClean="0">
              <a:solidFill>
                <a:schemeClr val="bg1"/>
              </a:solidFill>
            </a:endParaRPr>
          </a:p>
          <a:p>
            <a:pPr algn="just" fontAlgn="base"/>
            <a:r>
              <a:rPr lang="ru-RU" dirty="0" smtClean="0">
                <a:solidFill>
                  <a:schemeClr val="bg1"/>
                </a:solidFill>
              </a:rPr>
              <a:t>Круг экстремистских преступлений достаточно широк. В соответствии с примечанием 2 к ст. 282.1 Уголовного кодекса Российской Федерации </a:t>
            </a:r>
            <a:r>
              <a:rPr lang="ru-RU" b="1" dirty="0" smtClean="0">
                <a:solidFill>
                  <a:schemeClr val="bg1"/>
                </a:solidFill>
              </a:rPr>
              <a:t>под преступлениями экстремистской направленности понимаются преступления, совершенные по мотивам политической, идеологической, расовой, национальной или религиозной ненависти или вражды либо по мотивам ненависти или вражды в отношении какой-либо социальной группы.</a:t>
            </a:r>
            <a:endParaRPr lang="ru-RU" dirty="0" smtClean="0">
              <a:solidFill>
                <a:schemeClr val="bg1"/>
              </a:solidFill>
            </a:endParaRP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оружие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692696"/>
            <a:ext cx="7957952" cy="463619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260648"/>
            <a:ext cx="8291264" cy="6194160"/>
          </a:xfrm>
        </p:spPr>
        <p:txBody>
          <a:bodyPr>
            <a:normAutofit/>
          </a:bodyPr>
          <a:lstStyle/>
          <a:p>
            <a:pPr algn="just"/>
            <a:r>
              <a:rPr lang="ru-RU" dirty="0" smtClean="0">
                <a:solidFill>
                  <a:schemeClr val="bg1"/>
                </a:solidFill>
              </a:rPr>
              <a:t>По общему правилу к уголовной ответственности привлекаются лица, достигшие возраста </a:t>
            </a:r>
            <a:r>
              <a:rPr lang="ru-RU" b="1" dirty="0" smtClean="0">
                <a:solidFill>
                  <a:schemeClr val="bg1"/>
                </a:solidFill>
              </a:rPr>
              <a:t>16 лет.</a:t>
            </a:r>
            <a:r>
              <a:rPr lang="ru-RU" dirty="0" smtClean="0">
                <a:solidFill>
                  <a:schemeClr val="bg1"/>
                </a:solidFill>
              </a:rPr>
              <a:t> Однако за некоторые, особенно тяжкие преступления (убийство, вандализм, хулиганство при отягчающих обстоятельствах, причинение тяжкого и среднего вреда здоровью и некоторые другие) ответственность несут граждане, достигшие </a:t>
            </a:r>
            <a:r>
              <a:rPr lang="ru-RU" b="1" dirty="0" smtClean="0">
                <a:solidFill>
                  <a:schemeClr val="bg1"/>
                </a:solidFill>
              </a:rPr>
              <a:t>14 лет.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260648"/>
            <a:ext cx="8219256" cy="6194160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b="1" dirty="0" smtClean="0">
                <a:solidFill>
                  <a:schemeClr val="bg1"/>
                </a:solidFill>
              </a:rPr>
              <a:t>Если вы подозреваете, что ваш ребенок попал под влияние экстремистской организации, не паникуйте, но действуйте быстро и решительно:</a:t>
            </a:r>
            <a:endParaRPr lang="ru-RU" dirty="0" smtClean="0">
              <a:solidFill>
                <a:schemeClr val="bg1"/>
              </a:solidFill>
            </a:endParaRP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-Не осуждайте категорически увлечение подростка.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-Начните «контрпропаганду».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-Ограничьте общение подростка со знакомыми, оказывающими на него негативное влияние.</a:t>
            </a:r>
          </a:p>
          <a:p>
            <a:pPr algn="just"/>
            <a:r>
              <a:rPr lang="ru-RU" dirty="0" smtClean="0">
                <a:solidFill>
                  <a:schemeClr val="bg1"/>
                </a:solidFill>
              </a:rPr>
              <a:t>-Обратитесь за психологической поддержкой.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35</TotalTime>
  <Words>313</Words>
  <Application>Microsoft Office PowerPoint</Application>
  <PresentationFormat>Экран (4:3)</PresentationFormat>
  <Paragraphs>54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9" baseType="lpstr">
      <vt:lpstr>Century Gothic</vt:lpstr>
      <vt:lpstr>Times New Roman</vt:lpstr>
      <vt:lpstr>Verdana</vt:lpstr>
      <vt:lpstr>Wingdings 2</vt:lpstr>
      <vt:lpstr>Яркая</vt:lpstr>
      <vt:lpstr>                                                 ЭКСТРЕМИЗМ (от фр. extremisme, от лат. extremus — крайний) — приверженность к крайним взглядам, методам действий (обычно в политике). Экстремизму подвержены как отдельные люди, так и организации, преимущественно политические.  Сегодня экстремистская деятельность создает реальную угрозу жизнедеятельности  государства, посягает на конституционные права и свободы граждан Российской Федерации, общественную безопасность и общественный порядок. 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ЭКСТРЕМИЗМ (от фр. extremisme, от лат. extremus — крайний) — приверженность к крайним взглядам, методам действий (обычно в политике). Экстремизму подвержены как отдельные люди, так и организации, преимущественно политические.  Сегодня экстремистская деятельность создает реальную угрозу жизнедеятельности  государства, посягает на конституционные права и свободы граждан Российской Федерации, общественную безопасность и общественный порядок.</dc:title>
  <dc:creator>1</dc:creator>
  <cp:lastModifiedBy>Пользователь Windows</cp:lastModifiedBy>
  <cp:revision>7</cp:revision>
  <dcterms:created xsi:type="dcterms:W3CDTF">2018-11-01T14:41:00Z</dcterms:created>
  <dcterms:modified xsi:type="dcterms:W3CDTF">2020-12-16T07:33:10Z</dcterms:modified>
</cp:coreProperties>
</file>